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31.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28" r:id="rId3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3" Type="http://schemas.openxmlformats.org/officeDocument/2006/relationships/slide" Target="slides/slide19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oleObject" Target="../embeddings/oleObject31.bin"/><Relationship Id="rId3" Type="http://schemas.openxmlformats.org/officeDocument/2006/relationships/image" Target="../media/image382.emf"/><Relationship Id="rId4" Type="http://schemas.openxmlformats.org/officeDocument/2006/relationships/image" Target="../media/image383.png"/><Relationship Id="rId5" Type="http://schemas.openxmlformats.org/officeDocument/2006/relationships/image" Target="../media/image384.png"/><Relationship Id="rId6" Type="http://schemas.openxmlformats.org/officeDocument/2006/relationships/image" Target="../media/image385.png"/><Relationship Id="rId7" Type="http://schemas.openxmlformats.org/officeDocument/2006/relationships/image" Target="../media/image386.png"/><Relationship Id="rId8" Type="http://schemas.openxmlformats.org/officeDocument/2006/relationships/image" Target="../media/image387.png"/></Relationships>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CCFF66"/>
        </a:solid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0F3BBE10-A776-6DD6-EF1C-79E5FE96D28D}"/>
              </a:ext>
            </a:extLst>
          </p:cNvPr>
          <p:cNvSpPr>
            <a:spLocks noChangeArrowheads="1"/>
          </p:cNvSpPr>
          <p:nvPr/>
        </p:nvSpPr>
        <p:spPr bwMode="auto">
          <a:xfrm>
            <a:off x="152400" y="0"/>
            <a:ext cx="876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Times New Roman" panose="02020603050405020304" pitchFamily="18" charset="0"/>
              </a:rPr>
              <a:t>Lossless Data Compression Studies for NOAA Hyperspectral Environmental Suite (HES)</a:t>
            </a:r>
            <a:endParaRPr kumimoji="0" lang="en-AU" altLang="zh-CN" sz="1600" b="1" i="0" u="none" strike="noStrike" kern="1200" cap="none" spc="0" normalizeH="0" baseline="0" noProof="0">
              <a:ln>
                <a:noFill/>
              </a:ln>
              <a:solidFill>
                <a:srgbClr val="3333CC"/>
              </a:solidFill>
              <a:effectLst/>
              <a:uLnTx/>
              <a:uFillTx/>
              <a:latin typeface="Times New Roman" panose="02020603050405020304" pitchFamily="18" charset="0"/>
              <a:ea typeface="+mn-ea"/>
              <a:cs typeface="Arial" panose="020B0604020202020204" pitchFamily="34" charset="0"/>
            </a:endParaRPr>
          </a:p>
        </p:txBody>
      </p:sp>
      <p:sp>
        <p:nvSpPr>
          <p:cNvPr id="83971" name="Rectangle 3">
            <a:extLst>
              <a:ext uri="{FF2B5EF4-FFF2-40B4-BE49-F238E27FC236}">
                <a16:creationId xmlns:a16="http://schemas.microsoft.com/office/drawing/2014/main" id="{BD92AE52-B6C1-6076-45EA-518DB578BB08}"/>
              </a:ext>
            </a:extLst>
          </p:cNvPr>
          <p:cNvSpPr>
            <a:spLocks noChangeArrowheads="1"/>
          </p:cNvSpPr>
          <p:nvPr/>
        </p:nvSpPr>
        <p:spPr bwMode="auto">
          <a:xfrm>
            <a:off x="838200" y="304800"/>
            <a:ext cx="7315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Bormin Huang</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mn-cs"/>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Hung-Lung Huang</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Alok Ahuja</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Hao Chen</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Timothy J. Schmit</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2</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and Roger W. Heymann</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3</a:t>
            </a:r>
            <a:endPar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Cooperative Institute for Meteorological Satellite Studies, University of Wisconsin-Madison, </a:t>
            </a: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2</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NOAA/NESDIS, Office of Research and Applications, </a:t>
            </a: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mn-cs"/>
              </a:rPr>
              <a:t>3</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mn-cs"/>
              </a:rPr>
              <a:t>NOAA/NESDIS, Office of Systems Development</a:t>
            </a:r>
          </a:p>
        </p:txBody>
      </p:sp>
      <p:sp>
        <p:nvSpPr>
          <p:cNvPr id="83972" name="Rectangle 4">
            <a:extLst>
              <a:ext uri="{FF2B5EF4-FFF2-40B4-BE49-F238E27FC236}">
                <a16:creationId xmlns:a16="http://schemas.microsoft.com/office/drawing/2014/main" id="{D431F349-DFAA-0402-5B6A-0793F355421E}"/>
              </a:ext>
            </a:extLst>
          </p:cNvPr>
          <p:cNvSpPr>
            <a:spLocks noChangeArrowheads="1"/>
          </p:cNvSpPr>
          <p:nvPr/>
        </p:nvSpPr>
        <p:spPr bwMode="auto">
          <a:xfrm>
            <a:off x="0" y="1066800"/>
            <a:ext cx="3352800" cy="337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We investigated lossless compression of 3D hyperspectral sounder data using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wavelet-based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JPEG2000</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3D SPIHT</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predictor-based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JPEG-LS</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CALIC</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and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block-based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BWT</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algorithms.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Compression is performed on 10 AIRS observed radiance granules.</a:t>
            </a:r>
          </a:p>
          <a:p>
            <a:pPr marL="0" marR="0" lvl="0" indent="0" algn="l" defTabSz="914400" rtl="0" eaLnBrk="1" fontAlgn="base" latinLnBrk="0" hangingPunct="1">
              <a:lnSpc>
                <a:spcPct val="100000"/>
              </a:lnSpc>
              <a:spcBef>
                <a:spcPct val="0"/>
              </a:spcBef>
              <a:spcAft>
                <a:spcPct val="0"/>
              </a:spcAft>
              <a:buClrTx/>
              <a:buSzTx/>
              <a:buFontTx/>
              <a:buChar char="•"/>
              <a:tabLst/>
              <a:defRPr/>
            </a:pPr>
            <a:endPar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We developed </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the BAR scheme</a:t>
            </a:r>
            <a:r>
              <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a:t>
            </a:r>
            <a:r>
              <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data preprocessing</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technique</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to significantly improve compression ratios of these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state-of-the-art compression methods.</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Without BAR,</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performance rank in terms of compression ratios</a:t>
            </a:r>
            <a:r>
              <a:rPr kumimoji="0" lang="en-US" altLang="zh-CN" sz="11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is:</a:t>
            </a: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JPEG-LS  &gt; 3D SPIHT &gt; JPEG2000 &gt; CALIC &gt; BWT</a:t>
            </a: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2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With BAR, all these compression methods perform almost equally well !</a:t>
            </a:r>
            <a:r>
              <a:rPr kumimoji="0" lang="en-US" altLang="zh-CN" sz="1200" b="0" i="0" u="none" strike="noStrike" kern="1200" cap="none" spc="0" normalizeH="0" baseline="0" noProof="0">
                <a:ln>
                  <a:noFill/>
                </a:ln>
                <a:solidFill>
                  <a:srgbClr val="FF6600"/>
                </a:solidFill>
                <a:effectLst/>
                <a:uLnTx/>
                <a:uFillTx/>
                <a:latin typeface="Arial" panose="020B0604020202020204" pitchFamily="34" charset="0"/>
                <a:ea typeface="宋体" panose="02010600030101010101" pitchFamily="2" charset="-122"/>
                <a:cs typeface="+mn-cs"/>
              </a:rPr>
              <a:t> </a:t>
            </a:r>
          </a:p>
        </p:txBody>
      </p:sp>
      <p:graphicFrame>
        <p:nvGraphicFramePr>
          <p:cNvPr id="83973" name="Object 5">
            <a:extLst>
              <a:ext uri="{FF2B5EF4-FFF2-40B4-BE49-F238E27FC236}">
                <a16:creationId xmlns:a16="http://schemas.microsoft.com/office/drawing/2014/main" id="{7C20BE96-D3E4-288D-9FC5-B79C155ED09B}"/>
              </a:ext>
            </a:extLst>
          </p:cNvPr>
          <p:cNvGraphicFramePr>
            <a:graphicFrameLocks noChangeAspect="1"/>
          </p:cNvGraphicFramePr>
          <p:nvPr/>
        </p:nvGraphicFramePr>
        <p:xfrm>
          <a:off x="3276600" y="990600"/>
          <a:ext cx="5791200" cy="3505200"/>
        </p:xfrm>
        <a:graphic>
          <a:graphicData uri="http://schemas.openxmlformats.org/presentationml/2006/ole">
            <mc:AlternateContent xmlns:mc="http://schemas.openxmlformats.org/markup-compatibility/2006">
              <mc:Choice xmlns:v="urn:schemas-microsoft-com:vml" Requires="v">
                <p:oleObj name="Chart" r:id="rId2" imgW="6600994" imgH="4324457" progId="Excel.Chart.8">
                  <p:embed/>
                </p:oleObj>
              </mc:Choice>
              <mc:Fallback>
                <p:oleObj name="Chart" r:id="rId2" imgW="6600994" imgH="4324457" progId="Excel.Chart.8">
                  <p:embed/>
                  <p:pic>
                    <p:nvPicPr>
                      <p:cNvPr id="83973" name="Object 5">
                        <a:extLst>
                          <a:ext uri="{FF2B5EF4-FFF2-40B4-BE49-F238E27FC236}">
                            <a16:creationId xmlns:a16="http://schemas.microsoft.com/office/drawing/2014/main" id="{7C20BE96-D3E4-288D-9FC5-B79C155ED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990600"/>
                        <a:ext cx="57912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3974" name="Picture 6">
            <a:extLst>
              <a:ext uri="{FF2B5EF4-FFF2-40B4-BE49-F238E27FC236}">
                <a16:creationId xmlns:a16="http://schemas.microsoft.com/office/drawing/2014/main" id="{9BAA99C8-0E57-8F80-68B2-1833C334B8A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24400"/>
            <a:ext cx="1676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7">
            <a:extLst>
              <a:ext uri="{FF2B5EF4-FFF2-40B4-BE49-F238E27FC236}">
                <a16:creationId xmlns:a16="http://schemas.microsoft.com/office/drawing/2014/main" id="{BB66C60E-E3E3-E973-9225-332F1C473F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724400"/>
            <a:ext cx="1752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8">
            <a:extLst>
              <a:ext uri="{FF2B5EF4-FFF2-40B4-BE49-F238E27FC236}">
                <a16:creationId xmlns:a16="http://schemas.microsoft.com/office/drawing/2014/main" id="{FF9097C4-F240-8E86-C98C-2B7392E08AA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590" y="4724397"/>
            <a:ext cx="1752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9">
            <a:extLst>
              <a:ext uri="{FF2B5EF4-FFF2-40B4-BE49-F238E27FC236}">
                <a16:creationId xmlns:a16="http://schemas.microsoft.com/office/drawing/2014/main" id="{7D41796A-F822-705A-933D-E3C898AE85A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4724400"/>
            <a:ext cx="1828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8" name="Picture 10">
            <a:extLst>
              <a:ext uri="{FF2B5EF4-FFF2-40B4-BE49-F238E27FC236}">
                <a16:creationId xmlns:a16="http://schemas.microsoft.com/office/drawing/2014/main" id="{D7909696-B3E0-57C9-C806-96DB767785D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4724400"/>
            <a:ext cx="16764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3979" name="Rectangle 11">
            <a:extLst>
              <a:ext uri="{FF2B5EF4-FFF2-40B4-BE49-F238E27FC236}">
                <a16:creationId xmlns:a16="http://schemas.microsoft.com/office/drawing/2014/main" id="{57CF5E3C-97AC-83CE-66E1-5D1E82A41CBB}"/>
              </a:ext>
            </a:extLst>
          </p:cNvPr>
          <p:cNvSpPr>
            <a:spLocks noChangeArrowheads="1"/>
          </p:cNvSpPr>
          <p:nvPr/>
        </p:nvSpPr>
        <p:spPr bwMode="auto">
          <a:xfrm>
            <a:off x="2057400" y="6613525"/>
            <a:ext cx="571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AIRS radiance field at wavenumber 900.3cm</a:t>
            </a:r>
            <a:r>
              <a:rPr kumimoji="0" lang="en-US" altLang="zh-CN" sz="1000" b="1" i="0" u="none" strike="noStrike" kern="1200" cap="none" spc="0" normalizeH="0" baseline="30000" noProof="0">
                <a:ln>
                  <a:noFill/>
                </a:ln>
                <a:solidFill>
                  <a:srgbClr val="006600"/>
                </a:solidFill>
                <a:effectLst/>
                <a:uLnTx/>
                <a:uFillTx/>
                <a:latin typeface="Arial" panose="020B0604020202020204" pitchFamily="34" charset="0"/>
                <a:ea typeface="宋体" panose="02010600030101010101" pitchFamily="2" charset="-122"/>
                <a:cs typeface="+mn-cs"/>
              </a:rPr>
              <a:t>-1</a:t>
            </a: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 for first 5 selected granules, Sept. 6, 2002</a:t>
            </a:r>
          </a:p>
        </p:txBody>
      </p:sp>
      <p:sp>
        <p:nvSpPr>
          <p:cNvPr id="83980" name="Rectangle 12">
            <a:extLst>
              <a:ext uri="{FF2B5EF4-FFF2-40B4-BE49-F238E27FC236}">
                <a16:creationId xmlns:a16="http://schemas.microsoft.com/office/drawing/2014/main" id="{9BBDC39C-860B-88BF-1D62-B9396AE3125B}"/>
              </a:ext>
            </a:extLst>
          </p:cNvPr>
          <p:cNvSpPr>
            <a:spLocks noChangeArrowheads="1"/>
          </p:cNvSpPr>
          <p:nvPr/>
        </p:nvSpPr>
        <p:spPr bwMode="auto">
          <a:xfrm>
            <a:off x="3886200" y="4419600"/>
            <a:ext cx="5029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Comparison of various compression methods with and without the BAR scheme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